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107"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9" autoAdjust="0"/>
    <p:restoredTop sz="96196" autoAdjust="0"/>
  </p:normalViewPr>
  <p:slideViewPr>
    <p:cSldViewPr snapToGrid="0" showGuides="1">
      <p:cViewPr varScale="1">
        <p:scale>
          <a:sx n="117" d="100"/>
          <a:sy n="117" d="100"/>
        </p:scale>
        <p:origin x="224"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6/10/20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6/10/20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983"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53955"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434682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3"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07"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1"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6.pn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5.svg"/><Relationship Id="rId2" Type="http://schemas.openxmlformats.org/officeDocument/2006/relationships/tags" Target="../tags/tag9.xml"/><Relationship Id="rId16" Type="http://schemas.openxmlformats.org/officeDocument/2006/relationships/image" Target="../media/image29.svg"/><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4.png"/><Relationship Id="rId5" Type="http://schemas.openxmlformats.org/officeDocument/2006/relationships/oleObject" Target="../embeddings/oleObject6.bin"/><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slideLayout" Target="../slideLayouts/slideLayout17.xml"/><Relationship Id="rId9" Type="http://schemas.openxmlformats.org/officeDocument/2006/relationships/image" Target="../media/image22.png"/><Relationship Id="rId1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263169"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pic>
        <p:nvPicPr>
          <p:cNvPr id="31" name="Picture Placeholder 30" descr="A person wearing a suit and tie smiling at the camera&#10;&#10;Description automatically generated">
            <a:extLst>
              <a:ext uri="{FF2B5EF4-FFF2-40B4-BE49-F238E27FC236}">
                <a16:creationId xmlns:a16="http://schemas.microsoft.com/office/drawing/2014/main" id="{6FE6E881-69BF-4B5D-9FF2-03F9A9671C2C}"/>
              </a:ext>
            </a:extLst>
          </p:cNvPr>
          <p:cNvPicPr>
            <a:picLocks noGrp="1" noChangeAspect="1"/>
          </p:cNvPicPr>
          <p:nvPr>
            <p:ph type="pic" sz="quarter" idx="10"/>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4839" b="4839"/>
          <a:stretch/>
        </p:blipFill>
        <p:spPr/>
      </p:pic>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a:lstStyle/>
          <a:p>
            <a:r>
              <a:rPr lang="en-US" dirty="0"/>
              <a:t>Abdul Salami – Associate</a:t>
            </a:r>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pPr/>
              <a:t>1</a:t>
            </a:fld>
            <a:endParaRPr lang="en-GH"/>
          </a:p>
        </p:txBody>
      </p:sp>
      <p:sp>
        <p:nvSpPr>
          <p:cNvPr id="21" name="Rectangle: Single Corner Rounded 20">
            <a:extLst>
              <a:ext uri="{FF2B5EF4-FFF2-40B4-BE49-F238E27FC236}">
                <a16:creationId xmlns:a16="http://schemas.microsoft.com/office/drawing/2014/main" id="{1E534294-B99F-483F-8F8B-90E99B848F87}"/>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22" name="Graphic 21">
            <a:extLst>
              <a:ext uri="{FF2B5EF4-FFF2-40B4-BE49-F238E27FC236}">
                <a16:creationId xmlns:a16="http://schemas.microsoft.com/office/drawing/2014/main" id="{0B8347DE-B254-4AB3-A9BA-C691918993D9}"/>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02158" y="967232"/>
            <a:ext cx="340892" cy="343274"/>
          </a:xfrm>
          <a:prstGeom prst="rect">
            <a:avLst/>
          </a:prstGeom>
        </p:spPr>
      </p:pic>
      <p:sp>
        <p:nvSpPr>
          <p:cNvPr id="24" name="Rectangle: Single Corner Rounded 23">
            <a:extLst>
              <a:ext uri="{FF2B5EF4-FFF2-40B4-BE49-F238E27FC236}">
                <a16:creationId xmlns:a16="http://schemas.microsoft.com/office/drawing/2014/main" id="{1460CB30-2F50-456A-A464-62D6987D9A4A}"/>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25" name="Graphic 24">
            <a:extLst>
              <a:ext uri="{FF2B5EF4-FFF2-40B4-BE49-F238E27FC236}">
                <a16:creationId xmlns:a16="http://schemas.microsoft.com/office/drawing/2014/main" id="{3D71E0DB-1E87-44AA-9D06-2131932E280C}"/>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63389" y="967232"/>
            <a:ext cx="340892" cy="343274"/>
          </a:xfrm>
          <a:prstGeom prst="rect">
            <a:avLst/>
          </a:prstGeom>
        </p:spPr>
      </p:pic>
      <p:pic>
        <p:nvPicPr>
          <p:cNvPr id="28" name="Graphic 27">
            <a:extLst>
              <a:ext uri="{FF2B5EF4-FFF2-40B4-BE49-F238E27FC236}">
                <a16:creationId xmlns:a16="http://schemas.microsoft.com/office/drawing/2014/main" id="{656C8859-D393-497A-8585-8A060E087B6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35582" y="1040617"/>
            <a:ext cx="196505" cy="196505"/>
          </a:xfrm>
          <a:prstGeom prst="rect">
            <a:avLst/>
          </a:prstGeom>
        </p:spPr>
      </p:pic>
      <p:pic>
        <p:nvPicPr>
          <p:cNvPr id="34" name="Graphic 33">
            <a:extLst>
              <a:ext uri="{FF2B5EF4-FFF2-40B4-BE49-F238E27FC236}">
                <a16:creationId xmlns:a16="http://schemas.microsoft.com/office/drawing/2014/main" id="{60B9527C-330B-4E2B-9DA4-7E9829AC0DFD}"/>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61178" y="1030791"/>
            <a:ext cx="216156" cy="216156"/>
          </a:xfrm>
          <a:prstGeom prst="rect">
            <a:avLst/>
          </a:prstGeom>
        </p:spPr>
      </p:pic>
      <p:sp>
        <p:nvSpPr>
          <p:cNvPr id="26" name="TextBox 25">
            <a:extLst>
              <a:ext uri="{FF2B5EF4-FFF2-40B4-BE49-F238E27FC236}">
                <a16:creationId xmlns:a16="http://schemas.microsoft.com/office/drawing/2014/main" id="{D15C3E5E-5DB9-4D47-85CB-AF1943C2D0CF}"/>
              </a:ext>
            </a:extLst>
          </p:cNvPr>
          <p:cNvSpPr txBox="1"/>
          <p:nvPr/>
        </p:nvSpPr>
        <p:spPr>
          <a:xfrm>
            <a:off x="742950" y="1398250"/>
            <a:ext cx="4143267" cy="5370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altLang="zh-CN" sz="1200" spc="-1" dirty="0">
                <a:solidFill>
                  <a:srgbClr val="DB222A"/>
                </a:solidFill>
                <a:ea typeface="Calibri"/>
                <a:cs typeface="Calibri"/>
              </a:rPr>
              <a:t>Africa Foresight Group</a:t>
            </a:r>
          </a:p>
          <a:p>
            <a:pPr marL="366104" lvl="1" indent="-182880" defTabSz="642915" fontAlgn="base">
              <a:spcAft>
                <a:spcPts val="300"/>
              </a:spcAft>
              <a:buClr>
                <a:schemeClr val="tx1"/>
              </a:buClr>
              <a:buFont typeface="Arial" panose="020B0604020202020204" pitchFamily="34" charset="0"/>
              <a:buChar char="‒"/>
              <a:defRPr/>
            </a:pPr>
            <a:r>
              <a:rPr lang="en-CA" sz="1200" dirty="0"/>
              <a:t>Developed the 2-year transformation plan to revitalize an unprofitable unit of a West African Holding company</a:t>
            </a:r>
          </a:p>
          <a:p>
            <a:pPr marL="366104" lvl="1" indent="-182880" defTabSz="642915" fontAlgn="base">
              <a:spcAft>
                <a:spcPts val="300"/>
              </a:spcAft>
              <a:buClr>
                <a:schemeClr val="tx1"/>
              </a:buClr>
              <a:buFont typeface="Arial" panose="020B0604020202020204" pitchFamily="34" charset="0"/>
              <a:buChar char="‒"/>
              <a:defRPr/>
            </a:pPr>
            <a:r>
              <a:rPr lang="en-US" altLang="zh-CN" sz="1200" dirty="0"/>
              <a:t>AFG devised a restructuring strategy for four firms into a business group</a:t>
            </a:r>
          </a:p>
          <a:p>
            <a:pPr marL="182880" indent="-182880" defTabSz="642915">
              <a:spcAft>
                <a:spcPts val="300"/>
              </a:spcAft>
              <a:buClr>
                <a:schemeClr val="tx1"/>
              </a:buClr>
              <a:buFont typeface="Wingdings" panose="05000000000000000000" pitchFamily="2" charset="2"/>
              <a:buChar char="§"/>
              <a:defRPr/>
            </a:pPr>
            <a:r>
              <a:rPr lang="en-US" altLang="zh-CN" sz="1200" spc="-1" dirty="0">
                <a:solidFill>
                  <a:srgbClr val="DB222A"/>
                </a:solidFill>
                <a:ea typeface="Calibri"/>
                <a:cs typeface="Calibri"/>
              </a:rPr>
              <a:t>McKinsey</a:t>
            </a:r>
            <a:r>
              <a:rPr lang="en-US" altLang="zh-CN" sz="1200" dirty="0">
                <a:solidFill>
                  <a:srgbClr val="DB222A"/>
                </a:solidFill>
                <a:ea typeface="Calibri"/>
                <a:cs typeface="Calibri"/>
              </a:rPr>
              <a:t> &amp; </a:t>
            </a:r>
            <a:r>
              <a:rPr lang="en-US" altLang="zh-CN" sz="1200" spc="-14" dirty="0">
                <a:solidFill>
                  <a:srgbClr val="DB222A"/>
                </a:solidFill>
                <a:ea typeface="Calibri"/>
                <a:cs typeface="Calibri"/>
              </a:rPr>
              <a:t>Company,</a:t>
            </a:r>
            <a:r>
              <a:rPr lang="en-US" altLang="zh-CN" sz="1200" spc="-32" dirty="0">
                <a:solidFill>
                  <a:srgbClr val="DB222A"/>
                </a:solidFill>
                <a:ea typeface="Calibri"/>
                <a:cs typeface="Calibri"/>
              </a:rPr>
              <a:t> </a:t>
            </a:r>
            <a:r>
              <a:rPr lang="en-US" altLang="zh-CN" sz="1200" dirty="0">
                <a:solidFill>
                  <a:srgbClr val="DB222A"/>
                </a:solidFill>
                <a:ea typeface="Calibri"/>
                <a:cs typeface="Calibri"/>
              </a:rPr>
              <a:t>Lagos</a:t>
            </a:r>
            <a:r>
              <a:rPr lang="en-US" altLang="zh-CN" sz="1200" spc="-40" dirty="0">
                <a:solidFill>
                  <a:srgbClr val="DB222A"/>
                </a:solidFill>
                <a:ea typeface="Calibri"/>
                <a:cs typeface="Calibri"/>
              </a:rPr>
              <a:t> </a:t>
            </a:r>
            <a:r>
              <a:rPr lang="en-US" altLang="zh-CN" sz="1200" spc="-1" dirty="0">
                <a:solidFill>
                  <a:srgbClr val="DB222A"/>
                </a:solidFill>
                <a:ea typeface="Calibri"/>
                <a:cs typeface="Calibri"/>
              </a:rPr>
              <a:t>Nigeria</a:t>
            </a:r>
            <a:r>
              <a:rPr lang="en-US" altLang="zh-CN" sz="1200" dirty="0">
                <a:solidFill>
                  <a:srgbClr val="DB222A"/>
                </a:solidFill>
                <a:ea typeface="Calibri"/>
                <a:cs typeface="Calibri"/>
              </a:rPr>
              <a:t> </a:t>
            </a:r>
            <a:r>
              <a:rPr lang="en-US" altLang="zh-CN" sz="1200" spc="2" dirty="0">
                <a:solidFill>
                  <a:srgbClr val="DB222A"/>
                </a:solidFill>
                <a:ea typeface="Calibri"/>
                <a:cs typeface="Calibri"/>
              </a:rPr>
              <a:t>serving</a:t>
            </a:r>
            <a:r>
              <a:rPr lang="en-US" altLang="zh-CN" sz="1200" dirty="0">
                <a:solidFill>
                  <a:srgbClr val="DB222A"/>
                </a:solidFill>
                <a:ea typeface="Calibri"/>
                <a:cs typeface="Calibri"/>
              </a:rPr>
              <a:t> in Nigeria</a:t>
            </a:r>
            <a:r>
              <a:rPr lang="en-US" altLang="zh-CN" sz="1200" spc="-19" dirty="0">
                <a:solidFill>
                  <a:srgbClr val="DB222A"/>
                </a:solidFill>
                <a:ea typeface="Calibri"/>
                <a:cs typeface="Calibri"/>
              </a:rPr>
              <a:t> </a:t>
            </a:r>
            <a:r>
              <a:rPr lang="en-US" altLang="zh-CN" sz="1200" dirty="0">
                <a:solidFill>
                  <a:srgbClr val="DB222A"/>
                </a:solidFill>
                <a:ea typeface="Calibri"/>
                <a:cs typeface="Calibri"/>
              </a:rPr>
              <a:t>and South</a:t>
            </a:r>
            <a:r>
              <a:rPr lang="en-US" altLang="zh-CN" sz="1200" spc="-9" dirty="0">
                <a:solidFill>
                  <a:srgbClr val="DB222A"/>
                </a:solidFill>
                <a:ea typeface="Calibri"/>
                <a:cs typeface="Calibri"/>
              </a:rPr>
              <a:t> </a:t>
            </a:r>
            <a:r>
              <a:rPr lang="en-US" altLang="zh-CN" sz="1200" spc="-2" dirty="0">
                <a:solidFill>
                  <a:srgbClr val="DB222A"/>
                </a:solidFill>
                <a:ea typeface="Calibri"/>
                <a:cs typeface="Calibri"/>
              </a:rPr>
              <a:t>Africa</a:t>
            </a:r>
            <a:endParaRPr lang="en-US" sz="1200" dirty="0">
              <a:solidFill>
                <a:srgbClr val="DB222A"/>
              </a:solidFill>
            </a:endParaRPr>
          </a:p>
          <a:p>
            <a:pPr marL="366104" lvl="1" indent="-182880" defTabSz="642915" fontAlgn="base">
              <a:spcAft>
                <a:spcPts val="300"/>
              </a:spcAft>
              <a:buClr>
                <a:schemeClr val="tx1"/>
              </a:buClr>
              <a:buFont typeface="Arial" panose="020B0604020202020204" pitchFamily="34" charset="0"/>
              <a:buChar char="‒"/>
              <a:defRPr/>
            </a:pPr>
            <a:r>
              <a:rPr lang="en-CA" sz="1200" dirty="0"/>
              <a:t>Led and monitored, as part of the Project Management Office, the deployment of Last Planner System® at a coal power plant construction by coaching and mentoring the client; reduced scheduled completion by two years</a:t>
            </a:r>
          </a:p>
          <a:p>
            <a:pPr marL="366104" lvl="1" indent="-182880" defTabSz="642915" fontAlgn="base">
              <a:spcAft>
                <a:spcPts val="300"/>
              </a:spcAft>
              <a:buClr>
                <a:schemeClr val="tx1"/>
              </a:buClr>
              <a:buFont typeface="Arial" panose="020B0604020202020204" pitchFamily="34" charset="0"/>
              <a:buChar char="‒"/>
              <a:defRPr/>
            </a:pPr>
            <a:r>
              <a:rPr lang="en-CA" sz="1200" dirty="0"/>
              <a:t>Supported the development of a top African bank’s 5-year strategy to double its revenue and manage organizational change by developing its customer acquisition strategy for the mass market; acquired 30% target customers in 1 year</a:t>
            </a:r>
          </a:p>
          <a:p>
            <a:pPr marL="366104" lvl="1" indent="-182880" defTabSz="642915" fontAlgn="base">
              <a:spcAft>
                <a:spcPts val="300"/>
              </a:spcAft>
              <a:buClr>
                <a:schemeClr val="tx1"/>
              </a:buClr>
              <a:buFont typeface="Arial" panose="020B0604020202020204" pitchFamily="34" charset="0"/>
              <a:buChar char="‒"/>
              <a:defRPr/>
            </a:pPr>
            <a:r>
              <a:rPr lang="en-CA" sz="1200" dirty="0"/>
              <a:t>Championed product redesign and strategic marketing initiatives for the core product of a major African Telco through benchmarking and focus groups; increased revenues by 10% within 6 months and retained market share</a:t>
            </a:r>
          </a:p>
          <a:p>
            <a:pPr marL="366104" lvl="1" indent="-182880" defTabSz="642915" fontAlgn="base">
              <a:spcAft>
                <a:spcPts val="300"/>
              </a:spcAft>
              <a:buClr>
                <a:schemeClr val="tx1"/>
              </a:buClr>
              <a:buFont typeface="Arial" panose="020B0604020202020204" pitchFamily="34" charset="0"/>
              <a:buChar char="‒"/>
              <a:defRPr/>
            </a:pPr>
            <a:r>
              <a:rPr lang="en-CA" sz="1200" dirty="0"/>
              <a:t>Coached and mentored four client team members on sustainable leadership and strategy implementation for a 90GW power portfolio, a leadership development initiative</a:t>
            </a:r>
            <a:endParaRPr lang="en-US" altLang="zh-CN" sz="1200" dirty="0"/>
          </a:p>
          <a:p>
            <a:pPr marL="182880" indent="-182880" defTabSz="642915">
              <a:spcAft>
                <a:spcPts val="300"/>
              </a:spcAft>
              <a:buClr>
                <a:schemeClr val="tx1"/>
              </a:buClr>
              <a:buFont typeface="Wingdings" panose="05000000000000000000" pitchFamily="2" charset="2"/>
              <a:buChar char="§"/>
              <a:defRPr/>
            </a:pPr>
            <a:r>
              <a:rPr lang="en-US" altLang="zh-CN" sz="1200" spc="-5" dirty="0">
                <a:solidFill>
                  <a:srgbClr val="DB222A"/>
                </a:solidFill>
                <a:ea typeface="Calibri"/>
                <a:cs typeface="Calibri"/>
              </a:rPr>
              <a:t>Sahara Group,</a:t>
            </a:r>
            <a:r>
              <a:rPr lang="en-US" altLang="zh-CN" sz="1200" spc="-31" dirty="0">
                <a:solidFill>
                  <a:srgbClr val="DB222A"/>
                </a:solidFill>
                <a:ea typeface="Calibri"/>
                <a:cs typeface="Calibri"/>
              </a:rPr>
              <a:t> </a:t>
            </a:r>
            <a:r>
              <a:rPr lang="en-US" altLang="zh-CN" sz="1200" dirty="0">
                <a:solidFill>
                  <a:srgbClr val="DB222A"/>
                </a:solidFill>
                <a:ea typeface="Calibri"/>
                <a:cs typeface="Calibri"/>
              </a:rPr>
              <a:t>Power division of a Nigerian group of companies</a:t>
            </a:r>
            <a:endParaRPr lang="en-US" altLang="zh-CN" sz="1200" spc="-16" dirty="0">
              <a:solidFill>
                <a:srgbClr val="DB222A"/>
              </a:solidFill>
              <a:ea typeface="Calibri"/>
              <a:cs typeface="Calibri"/>
            </a:endParaRPr>
          </a:p>
          <a:p>
            <a:pPr marL="366104" lvl="1" indent="-182880" defTabSz="642915" fontAlgn="base">
              <a:spcAft>
                <a:spcPts val="300"/>
              </a:spcAft>
              <a:buClr>
                <a:schemeClr val="tx1"/>
              </a:buClr>
              <a:buFont typeface="Arial" panose="020B0604020202020204" pitchFamily="34" charset="0"/>
              <a:buChar char="‒"/>
              <a:defRPr/>
            </a:pPr>
            <a:r>
              <a:rPr lang="en-CA" sz="1200" dirty="0"/>
              <a:t>Developed innovative change management and risk management strategies to champion on-site organization redesign and process improvement; doubled plant revenues within 2 years and improved plant reliability by 20% </a:t>
            </a:r>
          </a:p>
        </p:txBody>
      </p:sp>
      <p:sp>
        <p:nvSpPr>
          <p:cNvPr id="27" name="TextBox 26">
            <a:extLst>
              <a:ext uri="{FF2B5EF4-FFF2-40B4-BE49-F238E27FC236}">
                <a16:creationId xmlns:a16="http://schemas.microsoft.com/office/drawing/2014/main" id="{28153ACC-3984-42A4-A1C7-2A7C005E1EF8}"/>
              </a:ext>
            </a:extLst>
          </p:cNvPr>
          <p:cNvSpPr txBox="1"/>
          <p:nvPr/>
        </p:nvSpPr>
        <p:spPr>
          <a:xfrm>
            <a:off x="7945692" y="1398250"/>
            <a:ext cx="3590369" cy="14080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altLang="zh-CN" sz="1200" dirty="0">
                <a:solidFill>
                  <a:srgbClr val="000000"/>
                </a:solidFill>
                <a:ea typeface="Calibri"/>
                <a:cs typeface="Calibri"/>
              </a:rPr>
              <a:t>Abdul</a:t>
            </a:r>
            <a:r>
              <a:rPr lang="en-US" altLang="zh-CN" sz="1200" spc="-9" dirty="0">
                <a:solidFill>
                  <a:srgbClr val="000000"/>
                </a:solidFill>
                <a:ea typeface="Calibri"/>
                <a:cs typeface="Calibri"/>
              </a:rPr>
              <a:t> </a:t>
            </a:r>
            <a:r>
              <a:rPr lang="en-US" altLang="zh-CN" sz="1200" spc="2" dirty="0">
                <a:solidFill>
                  <a:srgbClr val="000000"/>
                </a:solidFill>
                <a:ea typeface="Calibri"/>
                <a:cs typeface="Calibri"/>
              </a:rPr>
              <a:t>holds</a:t>
            </a:r>
            <a:r>
              <a:rPr lang="en-US" altLang="zh-CN" sz="1200" spc="-15" dirty="0">
                <a:solidFill>
                  <a:srgbClr val="000000"/>
                </a:solidFill>
                <a:ea typeface="Calibri"/>
                <a:cs typeface="Calibri"/>
              </a:rPr>
              <a:t> </a:t>
            </a:r>
            <a:r>
              <a:rPr lang="en-US" altLang="zh-CN" sz="1200" dirty="0">
                <a:solidFill>
                  <a:srgbClr val="DB222A"/>
                </a:solidFill>
                <a:ea typeface="Calibri"/>
                <a:cs typeface="Calibri"/>
              </a:rPr>
              <a:t>an</a:t>
            </a:r>
            <a:r>
              <a:rPr lang="en-US" altLang="zh-CN" sz="1200" spc="-10" dirty="0">
                <a:solidFill>
                  <a:srgbClr val="DB222A"/>
                </a:solidFill>
                <a:ea typeface="Calibri"/>
                <a:cs typeface="Calibri"/>
              </a:rPr>
              <a:t> </a:t>
            </a:r>
            <a:r>
              <a:rPr lang="en-US" altLang="zh-CN" sz="1200" spc="-3" dirty="0">
                <a:solidFill>
                  <a:srgbClr val="DB222A"/>
                </a:solidFill>
                <a:ea typeface="Calibri"/>
                <a:cs typeface="Calibri"/>
              </a:rPr>
              <a:t>MBA</a:t>
            </a:r>
            <a:r>
              <a:rPr lang="en-US" altLang="zh-CN" sz="1200" spc="-6" dirty="0">
                <a:solidFill>
                  <a:srgbClr val="DB222A"/>
                </a:solidFill>
                <a:ea typeface="Calibri"/>
                <a:cs typeface="Calibri"/>
              </a:rPr>
              <a:t> from</a:t>
            </a:r>
            <a:r>
              <a:rPr lang="en-US" altLang="zh-CN" sz="1200" dirty="0">
                <a:solidFill>
                  <a:srgbClr val="DB222A"/>
                </a:solidFill>
                <a:ea typeface="Calibri"/>
                <a:cs typeface="Calibri"/>
              </a:rPr>
              <a:t> </a:t>
            </a:r>
            <a:r>
              <a:rPr lang="en-US" altLang="zh-CN" sz="1200" spc="-7" dirty="0">
                <a:solidFill>
                  <a:srgbClr val="DB222A"/>
                </a:solidFill>
                <a:ea typeface="Calibri"/>
                <a:cs typeface="Calibri"/>
              </a:rPr>
              <a:t>Ivey Business School</a:t>
            </a:r>
            <a:r>
              <a:rPr lang="en-US" altLang="zh-CN" sz="1200" spc="-7" dirty="0">
                <a:solidFill>
                  <a:srgbClr val="000000"/>
                </a:solidFill>
                <a:ea typeface="Calibri"/>
                <a:cs typeface="Calibri"/>
              </a:rPr>
              <a:t>,</a:t>
            </a:r>
            <a:r>
              <a:rPr lang="en-US" altLang="zh-CN" sz="1200" spc="339" dirty="0">
                <a:solidFill>
                  <a:srgbClr val="000000"/>
                </a:solidFill>
                <a:ea typeface="Calibri"/>
                <a:cs typeface="Calibri"/>
              </a:rPr>
              <a:t> </a:t>
            </a:r>
            <a:r>
              <a:rPr lang="en-US" altLang="zh-CN" sz="1200" spc="-5" dirty="0">
                <a:solidFill>
                  <a:srgbClr val="000000"/>
                </a:solidFill>
                <a:ea typeface="Calibri"/>
                <a:cs typeface="Calibri"/>
              </a:rPr>
              <a:t>Canada</a:t>
            </a:r>
            <a:r>
              <a:rPr lang="en-US" altLang="zh-CN" sz="1200" spc="-6" dirty="0">
                <a:solidFill>
                  <a:srgbClr val="000000"/>
                </a:solidFill>
                <a:ea typeface="Calibri"/>
                <a:cs typeface="Calibri"/>
              </a:rPr>
              <a:t> </a:t>
            </a:r>
            <a:r>
              <a:rPr lang="en-US" altLang="zh-CN" sz="1200" dirty="0">
                <a:solidFill>
                  <a:srgbClr val="000000"/>
                </a:solidFill>
                <a:ea typeface="Calibri"/>
                <a:cs typeface="Calibri"/>
              </a:rPr>
              <a:t>and MSc</a:t>
            </a:r>
            <a:r>
              <a:rPr lang="en-US" altLang="zh-CN" sz="1200" spc="6" dirty="0">
                <a:solidFill>
                  <a:srgbClr val="000000"/>
                </a:solidFill>
                <a:ea typeface="Calibri"/>
                <a:cs typeface="Calibri"/>
              </a:rPr>
              <a:t> </a:t>
            </a:r>
            <a:r>
              <a:rPr lang="en-US" altLang="zh-CN" sz="1200" dirty="0">
                <a:solidFill>
                  <a:srgbClr val="000000"/>
                </a:solidFill>
                <a:ea typeface="Calibri"/>
                <a:cs typeface="Calibri"/>
              </a:rPr>
              <a:t>in</a:t>
            </a:r>
            <a:r>
              <a:rPr lang="en-US" altLang="zh-CN" sz="1200" spc="6" dirty="0">
                <a:solidFill>
                  <a:srgbClr val="000000"/>
                </a:solidFill>
                <a:ea typeface="Calibri"/>
                <a:cs typeface="Calibri"/>
              </a:rPr>
              <a:t> </a:t>
            </a:r>
            <a:r>
              <a:rPr lang="en-US" altLang="zh-CN" sz="1200" spc="-3" dirty="0">
                <a:solidFill>
                  <a:srgbClr val="000000"/>
                </a:solidFill>
                <a:ea typeface="Calibri"/>
                <a:cs typeface="Calibri"/>
              </a:rPr>
              <a:t>Energy Systems Engineering </a:t>
            </a:r>
            <a:r>
              <a:rPr lang="en-US" altLang="zh-CN" sz="1200" spc="-5" dirty="0">
                <a:solidFill>
                  <a:srgbClr val="000000"/>
                </a:solidFill>
                <a:ea typeface="Calibri"/>
                <a:cs typeface="Calibri"/>
              </a:rPr>
              <a:t>from</a:t>
            </a:r>
            <a:r>
              <a:rPr lang="en-US" altLang="zh-CN" sz="1200" dirty="0">
                <a:solidFill>
                  <a:srgbClr val="000000"/>
                </a:solidFill>
                <a:ea typeface="Calibri"/>
                <a:cs typeface="Calibri"/>
              </a:rPr>
              <a:t> the </a:t>
            </a:r>
            <a:r>
              <a:rPr lang="en-US" altLang="zh-CN" sz="1200" spc="-4" dirty="0">
                <a:solidFill>
                  <a:srgbClr val="DB222A"/>
                </a:solidFill>
                <a:ea typeface="Calibri"/>
                <a:cs typeface="Calibri"/>
              </a:rPr>
              <a:t>Cranfield University</a:t>
            </a:r>
            <a:r>
              <a:rPr lang="en-US" altLang="zh-CN" sz="1200" spc="-1" dirty="0">
                <a:solidFill>
                  <a:srgbClr val="DB222A"/>
                </a:solidFill>
                <a:ea typeface="Calibri"/>
                <a:cs typeface="Calibri"/>
              </a:rPr>
              <a:t>,</a:t>
            </a:r>
            <a:r>
              <a:rPr lang="en-US" altLang="zh-CN" sz="1200" spc="-39" dirty="0">
                <a:solidFill>
                  <a:srgbClr val="DB222A"/>
                </a:solidFill>
                <a:ea typeface="Calibri"/>
                <a:cs typeface="Calibri"/>
              </a:rPr>
              <a:t> </a:t>
            </a:r>
            <a:r>
              <a:rPr lang="en-US" altLang="zh-CN" sz="1200" dirty="0">
                <a:solidFill>
                  <a:srgbClr val="DB222A"/>
                </a:solidFill>
                <a:ea typeface="Calibri"/>
                <a:cs typeface="Calibri"/>
              </a:rPr>
              <a:t>UK</a:t>
            </a:r>
            <a:endParaRPr lang="en-US" altLang="zh-CN" sz="1200" dirty="0">
              <a:solidFill>
                <a:srgbClr val="000000"/>
              </a:solidFill>
              <a:ea typeface="Calibri"/>
              <a:cs typeface="Calibri"/>
            </a:endParaRPr>
          </a:p>
          <a:p>
            <a:pPr marL="182880" indent="-182880" defTabSz="642915">
              <a:spcAft>
                <a:spcPts val="300"/>
              </a:spcAft>
              <a:buClr>
                <a:schemeClr val="tx1"/>
              </a:buClr>
              <a:buFont typeface="Wingdings" panose="05000000000000000000" pitchFamily="2" charset="2"/>
              <a:buChar char="§"/>
              <a:defRPr/>
            </a:pPr>
            <a:r>
              <a:rPr lang="en-US" altLang="zh-CN" sz="1200" dirty="0">
                <a:solidFill>
                  <a:srgbClr val="000000"/>
                </a:solidFill>
                <a:ea typeface="Calibri"/>
                <a:cs typeface="Calibri"/>
              </a:rPr>
              <a:t>He is</a:t>
            </a:r>
            <a:r>
              <a:rPr lang="en-US" altLang="zh-CN" sz="1200" spc="8" dirty="0">
                <a:solidFill>
                  <a:srgbClr val="000000"/>
                </a:solidFill>
                <a:ea typeface="Calibri"/>
                <a:cs typeface="Calibri"/>
              </a:rPr>
              <a:t> </a:t>
            </a:r>
            <a:r>
              <a:rPr lang="en-US" altLang="zh-CN" sz="1200" dirty="0">
                <a:solidFill>
                  <a:srgbClr val="000000"/>
                </a:solidFill>
                <a:ea typeface="Calibri"/>
                <a:cs typeface="Calibri"/>
              </a:rPr>
              <a:t>also</a:t>
            </a:r>
            <a:r>
              <a:rPr lang="en-US" altLang="zh-CN" sz="1200" spc="-12" dirty="0">
                <a:solidFill>
                  <a:srgbClr val="000000"/>
                </a:solidFill>
                <a:ea typeface="Calibri"/>
                <a:cs typeface="Calibri"/>
              </a:rPr>
              <a:t> </a:t>
            </a:r>
            <a:r>
              <a:rPr lang="en-US" altLang="zh-CN" sz="1200" dirty="0">
                <a:solidFill>
                  <a:srgbClr val="000000"/>
                </a:solidFill>
                <a:ea typeface="Calibri"/>
                <a:cs typeface="Calibri"/>
              </a:rPr>
              <a:t>a certified project management professional (PMP) with the </a:t>
            </a:r>
            <a:r>
              <a:rPr lang="en-US" altLang="zh-CN" sz="1200" dirty="0">
                <a:solidFill>
                  <a:srgbClr val="DB222A"/>
                </a:solidFill>
                <a:ea typeface="Calibri"/>
                <a:cs typeface="Calibri"/>
              </a:rPr>
              <a:t>Project Management Institute (PMI), USA</a:t>
            </a:r>
            <a:endParaRPr lang="en-US" sz="1200" dirty="0"/>
          </a:p>
          <a:p>
            <a:pPr marL="182880" indent="-182880">
              <a:spcAft>
                <a:spcPts val="300"/>
              </a:spcAft>
              <a:buClr>
                <a:schemeClr val="tx1"/>
              </a:buClr>
              <a:buFont typeface="Wingdings" panose="05000000000000000000" pitchFamily="2" charset="2"/>
              <a:buChar char="§"/>
            </a:pPr>
            <a:r>
              <a:rPr lang="en-US" altLang="zh-CN" sz="1200" dirty="0">
                <a:solidFill>
                  <a:srgbClr val="000000"/>
                </a:solidFill>
                <a:ea typeface="Calibri"/>
                <a:cs typeface="Calibri"/>
              </a:rPr>
              <a:t>Abdul</a:t>
            </a:r>
            <a:r>
              <a:rPr lang="en-US" altLang="zh-CN" sz="1200" spc="-9" dirty="0">
                <a:solidFill>
                  <a:srgbClr val="000000"/>
                </a:solidFill>
                <a:ea typeface="Calibri"/>
                <a:cs typeface="Calibri"/>
              </a:rPr>
              <a:t> </a:t>
            </a:r>
            <a:r>
              <a:rPr lang="en-US" altLang="zh-CN" sz="1200" spc="-1" dirty="0">
                <a:solidFill>
                  <a:srgbClr val="000000"/>
                </a:solidFill>
                <a:ea typeface="Calibri"/>
                <a:cs typeface="Calibri"/>
              </a:rPr>
              <a:t>speaks</a:t>
            </a:r>
            <a:r>
              <a:rPr lang="en-US" altLang="zh-CN" sz="1200" spc="-7" dirty="0">
                <a:solidFill>
                  <a:srgbClr val="000000"/>
                </a:solidFill>
                <a:ea typeface="Calibri"/>
                <a:cs typeface="Calibri"/>
              </a:rPr>
              <a:t> </a:t>
            </a:r>
            <a:r>
              <a:rPr lang="en-US" altLang="zh-CN" sz="1200" spc="1" dirty="0">
                <a:solidFill>
                  <a:srgbClr val="DB222A"/>
                </a:solidFill>
                <a:ea typeface="Calibri"/>
                <a:cs typeface="Calibri"/>
              </a:rPr>
              <a:t>English</a:t>
            </a:r>
            <a:r>
              <a:rPr lang="en-US" altLang="zh-CN" sz="1200" dirty="0">
                <a:solidFill>
                  <a:srgbClr val="000000"/>
                </a:solidFill>
                <a:ea typeface="Calibri"/>
                <a:cs typeface="Calibri"/>
              </a:rPr>
              <a:t> fluently</a:t>
            </a:r>
            <a:endParaRPr lang="en-US" altLang="zh-CN" sz="1200" dirty="0">
              <a:solidFill>
                <a:srgbClr val="DB222A"/>
              </a:solidFill>
              <a:ea typeface="Calibri"/>
              <a:cs typeface="Calibri"/>
            </a:endParaRPr>
          </a:p>
        </p:txBody>
      </p:sp>
      <p:sp>
        <p:nvSpPr>
          <p:cNvPr id="29" name="TextBox 28">
            <a:extLst>
              <a:ext uri="{FF2B5EF4-FFF2-40B4-BE49-F238E27FC236}">
                <a16:creationId xmlns:a16="http://schemas.microsoft.com/office/drawing/2014/main" id="{DE5F36A6-E592-4664-89D1-816291B06F23}"/>
              </a:ext>
            </a:extLst>
          </p:cNvPr>
          <p:cNvSpPr txBox="1"/>
          <p:nvPr/>
        </p:nvSpPr>
        <p:spPr>
          <a:xfrm>
            <a:off x="5141843" y="4016574"/>
            <a:ext cx="2536837" cy="1369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endParaRPr lang="en-US" sz="1200" dirty="0"/>
          </a:p>
          <a:p>
            <a:pPr algn="ctr">
              <a:lnSpc>
                <a:spcPct val="100000"/>
              </a:lnSpc>
              <a:spcAft>
                <a:spcPts val="300"/>
              </a:spcAft>
            </a:pPr>
            <a:r>
              <a:rPr lang="en-US" sz="1200" dirty="0"/>
              <a:t>I am a solutions-oriented strategy consultant, that revels in the opportunity to uncover innovative insights to solve business problems. I look forward to co-creating tailored solutions for your organization.</a:t>
            </a:r>
          </a:p>
        </p:txBody>
      </p:sp>
      <p:sp>
        <p:nvSpPr>
          <p:cNvPr id="18" name="Rectangle 17">
            <a:extLst>
              <a:ext uri="{FF2B5EF4-FFF2-40B4-BE49-F238E27FC236}">
                <a16:creationId xmlns:a16="http://schemas.microsoft.com/office/drawing/2014/main" id="{BE6C2917-6D54-4812-BB6D-0B924BE21691}"/>
              </a:ext>
            </a:extLst>
          </p:cNvPr>
          <p:cNvSpPr/>
          <p:nvPr/>
        </p:nvSpPr>
        <p:spPr>
          <a:xfrm>
            <a:off x="8324850" y="4403476"/>
            <a:ext cx="3207236" cy="923330"/>
          </a:xfrm>
          <a:prstGeom prst="rect">
            <a:avLst/>
          </a:prstGeom>
        </p:spPr>
        <p:txBody>
          <a:bodyPr wrap="square" lIns="0" tIns="0" rIns="0" bIns="0">
            <a:spAutoFit/>
          </a:bodyPr>
          <a:lstStyle/>
          <a:p>
            <a:pPr algn="l">
              <a:spcAft>
                <a:spcPts val="300"/>
              </a:spcAft>
            </a:pPr>
            <a:r>
              <a:rPr lang="en-GB" sz="1200" dirty="0">
                <a:solidFill>
                  <a:schemeClr val="accent1"/>
                </a:solidFill>
              </a:rPr>
              <a:t>I joined Africa Foresight Group in 2018 as an opportunity to support African business leaders’ growth journeys, and the network of professionals here has proven invaluable to achieving AFG’s vision of elevating African businesses and people. </a:t>
            </a:r>
            <a:endParaRPr lang="en-GH" sz="1200" dirty="0">
              <a:solidFill>
                <a:schemeClr val="accent1"/>
              </a:solidFill>
            </a:endParaRPr>
          </a:p>
        </p:txBody>
      </p:sp>
      <p:cxnSp>
        <p:nvCxnSpPr>
          <p:cNvPr id="19" name="Straight Connector 18">
            <a:extLst>
              <a:ext uri="{FF2B5EF4-FFF2-40B4-BE49-F238E27FC236}">
                <a16:creationId xmlns:a16="http://schemas.microsoft.com/office/drawing/2014/main" id="{A7A621AF-014B-471E-9F56-170CED7AA6F9}"/>
              </a:ext>
            </a:extLst>
          </p:cNvPr>
          <p:cNvCxnSpPr>
            <a:cxnSpLocks/>
          </p:cNvCxnSpPr>
          <p:nvPr/>
        </p:nvCxnSpPr>
        <p:spPr>
          <a:xfrm>
            <a:off x="8033717" y="4314210"/>
            <a:ext cx="3498369" cy="0"/>
          </a:xfrm>
          <a:prstGeom prst="line">
            <a:avLst/>
          </a:prstGeom>
          <a:noFill/>
          <a:ln w="25400" cap="flat">
            <a:solidFill>
              <a:schemeClr val="accent5">
                <a:lumMod val="75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20" name="Group 19">
            <a:extLst>
              <a:ext uri="{FF2B5EF4-FFF2-40B4-BE49-F238E27FC236}">
                <a16:creationId xmlns:a16="http://schemas.microsoft.com/office/drawing/2014/main" id="{6E82C152-9422-4A5A-A3C5-A8B392845362}"/>
              </a:ext>
            </a:extLst>
          </p:cNvPr>
          <p:cNvGrpSpPr/>
          <p:nvPr/>
        </p:nvGrpSpPr>
        <p:grpSpPr>
          <a:xfrm>
            <a:off x="7945692" y="4053833"/>
            <a:ext cx="404525" cy="360027"/>
            <a:chOff x="9621368" y="5838969"/>
            <a:chExt cx="581812" cy="473824"/>
          </a:xfrm>
        </p:grpSpPr>
        <p:sp>
          <p:nvSpPr>
            <p:cNvPr id="23" name="Oval 22">
              <a:extLst>
                <a:ext uri="{FF2B5EF4-FFF2-40B4-BE49-F238E27FC236}">
                  <a16:creationId xmlns:a16="http://schemas.microsoft.com/office/drawing/2014/main" id="{13BC1E87-BF31-484B-A05E-64DE02533E6B}"/>
                </a:ext>
              </a:extLst>
            </p:cNvPr>
            <p:cNvSpPr/>
            <p:nvPr/>
          </p:nvSpPr>
          <p:spPr>
            <a:xfrm>
              <a:off x="9621368" y="5838969"/>
              <a:ext cx="581812" cy="473824"/>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defTabSz="410751" hangingPunct="0"/>
              <a:endParaRPr lang="en-US" sz="1200">
                <a:solidFill>
                  <a:srgbClr val="FFFFFF"/>
                </a:solidFill>
                <a:sym typeface="Helvetica Neue Medium"/>
              </a:endParaRPr>
            </a:p>
          </p:txBody>
        </p:sp>
        <p:pic>
          <p:nvPicPr>
            <p:cNvPr id="30" name="Graphic 21">
              <a:extLst>
                <a:ext uri="{FF2B5EF4-FFF2-40B4-BE49-F238E27FC236}">
                  <a16:creationId xmlns:a16="http://schemas.microsoft.com/office/drawing/2014/main" id="{05BF0795-3248-403B-978D-A81A6DE6C1A1}"/>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01736" y="5865343"/>
              <a:ext cx="421077" cy="421077"/>
            </a:xfrm>
            <a:prstGeom prst="rect">
              <a:avLst/>
            </a:prstGeom>
          </p:spPr>
        </p:pic>
      </p:grpSp>
    </p:spTree>
    <p:extLst>
      <p:ext uri="{BB962C8B-B14F-4D97-AF65-F5344CB8AC3E}">
        <p14:creationId xmlns:p14="http://schemas.microsoft.com/office/powerpoint/2010/main" val="104148928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13510</TotalTime>
  <Words>344</Words>
  <Application>Microsoft Macintosh PowerPoint</Application>
  <PresentationFormat>Widescreen</PresentationFormat>
  <Paragraphs>20</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Abdul Salami – Associate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542</cp:revision>
  <dcterms:created xsi:type="dcterms:W3CDTF">2020-03-25T12:28:14Z</dcterms:created>
  <dcterms:modified xsi:type="dcterms:W3CDTF">2020-10-06T12:32:34Z</dcterms:modified>
</cp:coreProperties>
</file>